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82" r:id="rId2"/>
    <p:sldId id="285" r:id="rId3"/>
    <p:sldId id="286" r:id="rId4"/>
    <p:sldId id="287" r:id="rId5"/>
    <p:sldId id="268" r:id="rId6"/>
    <p:sldId id="269" r:id="rId7"/>
    <p:sldId id="270" r:id="rId8"/>
    <p:sldId id="271" r:id="rId9"/>
    <p:sldId id="272" r:id="rId10"/>
    <p:sldId id="273" r:id="rId11"/>
    <p:sldId id="280" r:id="rId12"/>
    <p:sldId id="276" r:id="rId13"/>
    <p:sldId id="256" r:id="rId14"/>
    <p:sldId id="288" r:id="rId15"/>
    <p:sldId id="289" r:id="rId16"/>
    <p:sldId id="290" r:id="rId17"/>
    <p:sldId id="291" r:id="rId18"/>
    <p:sldId id="274" r:id="rId19"/>
    <p:sldId id="275" r:id="rId20"/>
    <p:sldId id="258" r:id="rId21"/>
    <p:sldId id="257" r:id="rId22"/>
    <p:sldId id="259" r:id="rId23"/>
    <p:sldId id="260" r:id="rId24"/>
    <p:sldId id="262" r:id="rId25"/>
    <p:sldId id="263" r:id="rId26"/>
    <p:sldId id="264" r:id="rId27"/>
    <p:sldId id="266" r:id="rId28"/>
    <p:sldId id="267" r:id="rId29"/>
    <p:sldId id="292" r:id="rId30"/>
    <p:sldId id="293" r:id="rId31"/>
    <p:sldId id="294" r:id="rId32"/>
    <p:sldId id="295" r:id="rId33"/>
    <p:sldId id="296" r:id="rId34"/>
    <p:sldId id="284" r:id="rId35"/>
    <p:sldId id="277" r:id="rId36"/>
    <p:sldId id="278" r:id="rId37"/>
    <p:sldId id="27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9FF4A-1511-42A3-BBF0-D99DD69E5E89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06550-143E-4B2B-BA54-6544AB01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4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CE654-0C74-4028-85F5-15FBE9613B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CE654-0C74-4028-85F5-15FBE9613B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CE654-0C74-4028-85F5-15FBE9613B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CE654-0C74-4028-85F5-15FBE9613B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0C9-C10C-43D2-A4F6-83AA1EB301D9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45CE-DF9A-40D8-A2E8-84E50F21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6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0C9-C10C-43D2-A4F6-83AA1EB301D9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45CE-DF9A-40D8-A2E8-84E50F21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0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0C9-C10C-43D2-A4F6-83AA1EB301D9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45CE-DF9A-40D8-A2E8-84E50F21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0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0C9-C10C-43D2-A4F6-83AA1EB301D9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45CE-DF9A-40D8-A2E8-84E50F21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9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0C9-C10C-43D2-A4F6-83AA1EB301D9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45CE-DF9A-40D8-A2E8-84E50F21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0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0C9-C10C-43D2-A4F6-83AA1EB301D9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45CE-DF9A-40D8-A2E8-84E50F21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9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0C9-C10C-43D2-A4F6-83AA1EB301D9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45CE-DF9A-40D8-A2E8-84E50F21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7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0C9-C10C-43D2-A4F6-83AA1EB301D9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45CE-DF9A-40D8-A2E8-84E50F21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0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0C9-C10C-43D2-A4F6-83AA1EB301D9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45CE-DF9A-40D8-A2E8-84E50F21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4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0C9-C10C-43D2-A4F6-83AA1EB301D9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45CE-DF9A-40D8-A2E8-84E50F21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0C9-C10C-43D2-A4F6-83AA1EB301D9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45CE-DF9A-40D8-A2E8-84E50F21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1A0C9-C10C-43D2-A4F6-83AA1EB301D9}" type="datetimeFigureOut">
              <a:rPr lang="en-US" smtClean="0"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45CE-DF9A-40D8-A2E8-84E50F21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78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Millennium Science Complex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381000" y="4648200"/>
            <a:ext cx="3546476" cy="172091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36413" r="10518" b="23470"/>
          <a:stretch/>
        </p:blipFill>
        <p:spPr>
          <a:xfrm>
            <a:off x="457200" y="1676400"/>
            <a:ext cx="8117897" cy="2286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53000" y="4876800"/>
            <a:ext cx="213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Thomas </a:t>
            </a:r>
            <a:r>
              <a:rPr lang="en-US" dirty="0" err="1" smtClean="0"/>
              <a:t>Villacampa</a:t>
            </a:r>
            <a:endParaRPr lang="en-US" dirty="0" smtClean="0"/>
          </a:p>
          <a:p>
            <a:r>
              <a:rPr lang="en-US" dirty="0" smtClean="0"/>
              <a:t>Alexander </a:t>
            </a:r>
            <a:r>
              <a:rPr lang="en-US" dirty="0" err="1" smtClean="0"/>
              <a:t>Stough</a:t>
            </a:r>
            <a:endParaRPr lang="en-US" dirty="0" smtClean="0"/>
          </a:p>
          <a:p>
            <a:r>
              <a:rPr lang="en-US" dirty="0" smtClean="0"/>
              <a:t>Christopher Russell</a:t>
            </a:r>
          </a:p>
          <a:p>
            <a:r>
              <a:rPr lang="en-US" dirty="0" smtClean="0"/>
              <a:t>Stephen </a:t>
            </a:r>
            <a:r>
              <a:rPr lang="en-US" dirty="0" err="1" smtClean="0"/>
              <a:t>Pfund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1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1752600"/>
            <a:ext cx="5257800" cy="3886200"/>
          </a:xfrm>
        </p:spPr>
        <p:txBody>
          <a:bodyPr anchor="t">
            <a:normAutofit/>
          </a:bodyPr>
          <a:lstStyle/>
          <a:p>
            <a:pPr marL="742950" lvl="1" indent="-285750" algn="l"/>
            <a:r>
              <a:rPr lang="en-US" sz="1800" b="1" dirty="0" smtClean="0"/>
              <a:t>Option 3 – </a:t>
            </a:r>
            <a:r>
              <a:rPr lang="en-US" sz="1800" b="1" dirty="0" err="1" smtClean="0"/>
              <a:t>Solarmotion</a:t>
            </a:r>
            <a:r>
              <a:rPr lang="en-US" sz="1800" b="1" dirty="0" smtClean="0"/>
              <a:t> 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Solar tracking automated shades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Located within the existing glazing setback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1400" b="1" dirty="0" smtClean="0"/>
          </a:p>
          <a:p>
            <a:pPr marL="742950" lvl="1" indent="-285750" algn="l">
              <a:buFont typeface="Wingdings" pitchFamily="2" charset="2"/>
              <a:buChar char="§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742950" lvl="1" indent="-285750" algn="l"/>
            <a:r>
              <a:rPr lang="en-US" sz="1800" b="1" dirty="0" smtClean="0"/>
              <a:t>Positives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Keeps Architects theme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Optimization 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742950" lvl="1" indent="-285750" algn="l"/>
            <a:r>
              <a:rPr lang="en-US" sz="1800" b="1" dirty="0" smtClean="0"/>
              <a:t>Coordination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Mechanical Engineer to select appropriate glazing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Structural Engineer to for supporting the shade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Construction Manager to see schedule changes and cost associated with an automated system 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3" cstate="print"/>
          <a:srcRect l="1685" t="1700"/>
          <a:stretch>
            <a:fillRect/>
          </a:stretch>
        </p:blipFill>
        <p:spPr bwMode="auto">
          <a:xfrm>
            <a:off x="228600" y="1066800"/>
            <a:ext cx="3352800" cy="48768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Façade- daylighting</a:t>
            </a:r>
            <a:endParaRPr kumimoji="0" lang="en-US" sz="3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943600" y="3124200"/>
            <a:ext cx="3733800" cy="2133600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Expensive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1400" b="1" dirty="0" smtClean="0"/>
              <a:t>Lose views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46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Daylighting</a:t>
            </a:r>
            <a:r>
              <a:rPr lang="en-US" dirty="0" smtClean="0"/>
              <a:t> and Solar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27237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Envelope load is integral to solar load</a:t>
            </a:r>
          </a:p>
          <a:p>
            <a:r>
              <a:rPr lang="en-US" sz="2400" dirty="0" smtClean="0"/>
              <a:t>Glass is a poor insulator</a:t>
            </a:r>
          </a:p>
          <a:p>
            <a:endParaRPr lang="en-US" sz="2400" dirty="0"/>
          </a:p>
          <a:p>
            <a:r>
              <a:rPr lang="en-US" sz="2400" dirty="0" smtClean="0"/>
              <a:t>Balance wall to glass ratio for best </a:t>
            </a:r>
            <a:r>
              <a:rPr lang="en-US" sz="2400" dirty="0" err="1" smtClean="0"/>
              <a:t>daylighting</a:t>
            </a:r>
            <a:r>
              <a:rPr lang="en-US" sz="2400" dirty="0" smtClean="0"/>
              <a:t> and energy performance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5" t="52190" r="24422" b="14373"/>
          <a:stretch/>
        </p:blipFill>
        <p:spPr bwMode="auto">
          <a:xfrm>
            <a:off x="4495800" y="1752600"/>
            <a:ext cx="4191000" cy="447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87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Façade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4525963"/>
          </a:xfrm>
        </p:spPr>
        <p:txBody>
          <a:bodyPr/>
          <a:lstStyle/>
          <a:p>
            <a:r>
              <a:rPr lang="en-US" sz="2400" dirty="0" smtClean="0"/>
              <a:t>2” Brick</a:t>
            </a:r>
          </a:p>
          <a:p>
            <a:r>
              <a:rPr lang="en-US" sz="2400" dirty="0" smtClean="0"/>
              <a:t>6” Concrete</a:t>
            </a:r>
          </a:p>
          <a:p>
            <a:r>
              <a:rPr lang="en-US" sz="2400" dirty="0" smtClean="0"/>
              <a:t>4” Insulation</a:t>
            </a:r>
          </a:p>
          <a:p>
            <a:r>
              <a:rPr lang="en-US" sz="2400" dirty="0" smtClean="0"/>
              <a:t>12” Airspace</a:t>
            </a:r>
          </a:p>
          <a:p>
            <a:endParaRPr lang="en-US" sz="2400" dirty="0"/>
          </a:p>
          <a:p>
            <a:r>
              <a:rPr lang="en-US" sz="2400" dirty="0" smtClean="0"/>
              <a:t>Incorporate Phase Change Materials or Water Thermal Storage</a:t>
            </a:r>
          </a:p>
          <a:p>
            <a:endParaRPr lang="en-US" sz="2400" dirty="0" smtClean="0"/>
          </a:p>
          <a:p>
            <a:r>
              <a:rPr lang="en-US" sz="2400" dirty="0" smtClean="0"/>
              <a:t>Reduce Envelope Loads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15757" r="58983" b="10714"/>
          <a:stretch/>
        </p:blipFill>
        <p:spPr bwMode="auto">
          <a:xfrm>
            <a:off x="152400" y="1786647"/>
            <a:ext cx="3987282" cy="415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89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Façade- Structural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15244"/>
            <a:ext cx="4800600" cy="3657600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Weight is main concern.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Current Precast Panels- 25,000lb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1/10 Building Weight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6-8” Concrete with insulation backing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Weight Reduction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Less concrete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Introduction of lighter phase change materials and insulation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Direct relation to gravity and Seismic Loads</a:t>
            </a:r>
          </a:p>
          <a:p>
            <a:pPr marL="1085850" lvl="2" indent="-171450" algn="l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Linked to size of columns and lateral resisting elements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Reduced connection requirements.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\\aeweb.coeaccess.psu.edu\BIMTeam12010\BIM Thesis Team 1\Structures\facade pan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75" y="1447800"/>
            <a:ext cx="427729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8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the Façade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Changes to the façade clearly have a ripple effect through all disciplines</a:t>
            </a:r>
          </a:p>
          <a:p>
            <a:r>
              <a:rPr lang="en-US" sz="2400" dirty="0" smtClean="0"/>
              <a:t>Each change will have cost and schedule implications associated with them</a:t>
            </a:r>
          </a:p>
          <a:p>
            <a:r>
              <a:rPr lang="en-US" sz="2400" dirty="0" smtClean="0"/>
              <a:t>According to the schedule, the entire enclosure will be completed in January 2011, and will have a total construction duration of 303 days</a:t>
            </a:r>
          </a:p>
          <a:p>
            <a:r>
              <a:rPr lang="en-US" sz="2400" dirty="0" smtClean="0"/>
              <a:t>Cost of enclosure is approximately $16.5 million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694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the Façade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Lightweight façade can lead to smaller structural load</a:t>
            </a:r>
          </a:p>
          <a:p>
            <a:pPr lvl="1"/>
            <a:r>
              <a:rPr lang="en-US" sz="2000" dirty="0" smtClean="0"/>
              <a:t> Reduced connection requirements will lead to lower cost</a:t>
            </a:r>
          </a:p>
          <a:p>
            <a:r>
              <a:rPr lang="en-US" sz="2400" dirty="0" smtClean="0"/>
              <a:t>Change to materials of precast panels will have direct effect on cooling and heating loads in building</a:t>
            </a:r>
          </a:p>
          <a:p>
            <a:pPr lvl="1"/>
            <a:r>
              <a:rPr lang="en-US" sz="2000" dirty="0" smtClean="0"/>
              <a:t>Any change to mechanical systems due to these changing loads will directly impact the cost of the building</a:t>
            </a:r>
          </a:p>
          <a:p>
            <a:pPr lvl="1"/>
            <a:r>
              <a:rPr lang="en-US" sz="2000" dirty="0" smtClean="0"/>
              <a:t>However, if the redesigned panels lead to a more efficient system, the savings found in lifecycle costs could outweigh any potential increase in upfront cost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0980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the Façade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Adjustments to </a:t>
            </a:r>
            <a:r>
              <a:rPr lang="en-US" sz="2400" dirty="0" err="1" smtClean="0"/>
              <a:t>daylighting</a:t>
            </a:r>
            <a:r>
              <a:rPr lang="en-US" sz="2400" dirty="0" smtClean="0"/>
              <a:t> systems</a:t>
            </a:r>
          </a:p>
          <a:p>
            <a:pPr lvl="1"/>
            <a:r>
              <a:rPr lang="en-US" sz="2000" dirty="0" smtClean="0"/>
              <a:t>Any additions to the current will have a corresponding cost, but as with the mechanical systems, more efficient systems will lead to savings over the lifetime of the building</a:t>
            </a:r>
          </a:p>
          <a:p>
            <a:r>
              <a:rPr lang="en-US" sz="2400" dirty="0" smtClean="0"/>
              <a:t>While redesigns to the interior systems will produce effects on the construction of the building, placing mechanical shades on the exterior of the building will be a greater concern from a construction standpoint</a:t>
            </a:r>
          </a:p>
          <a:p>
            <a:pPr lvl="1"/>
            <a:r>
              <a:rPr lang="en-US" sz="2000" dirty="0" smtClean="0"/>
              <a:t>Increased crane time</a:t>
            </a:r>
          </a:p>
          <a:p>
            <a:pPr lvl="1"/>
            <a:r>
              <a:rPr lang="en-US" sz="2000" dirty="0" smtClean="0"/>
              <a:t>Sequencing of construction with enclosure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7408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the Façade</a:t>
            </a:r>
            <a:endParaRPr lang="en-US" dirty="0"/>
          </a:p>
        </p:txBody>
      </p:sp>
      <p:pic>
        <p:nvPicPr>
          <p:cNvPr id="4" name="Content Placeholder 3" descr="http://www.engr.psu.edu/ae/thesis/BIMTeam32010/images/building_statistics/CM/initiallo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629400" cy="4495800"/>
          </a:xfrm>
          <a:prstGeom prst="rect">
            <a:avLst/>
          </a:prstGeom>
          <a:ln>
            <a:solidFill>
              <a:sysClr val="windowText" lastClr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105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Ceiling Plenum Integration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16"/>
          <a:stretch/>
        </p:blipFill>
        <p:spPr>
          <a:xfrm>
            <a:off x="152400" y="1600200"/>
            <a:ext cx="3392918" cy="5139685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124200" y="1905000"/>
            <a:ext cx="57912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buFont typeface="Arial" pitchFamily="34" charset="0"/>
              <a:buChar char="•"/>
            </a:pPr>
            <a:r>
              <a:rPr lang="en-US" sz="2400" dirty="0" smtClean="0"/>
              <a:t>Requires coordination of all disciplines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dirty="0" smtClean="0"/>
              <a:t>Space is at a premium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dirty="0" smtClean="0"/>
              <a:t>The vertical dimension has universal cost impacts.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24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dirty="0" smtClean="0"/>
              <a:t>A redesign could better manage design decisions to enhance the costs and performances of each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952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Pressure Losses From Compromised Duct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3434110" cy="2286000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175518" y="1828800"/>
            <a:ext cx="6044682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/>
              <a:t>Static pressure losses = wasteful energy losses</a:t>
            </a:r>
          </a:p>
          <a:p>
            <a:pPr marL="1028700" lvl="2" indent="-171450"/>
            <a:r>
              <a:rPr lang="en-US" sz="2000" dirty="0" smtClean="0"/>
              <a:t>Fitting Losses</a:t>
            </a:r>
          </a:p>
          <a:p>
            <a:pPr marL="1028700" lvl="2" indent="-171450"/>
            <a:r>
              <a:rPr lang="en-US" sz="2000" dirty="0" smtClean="0"/>
              <a:t>Friction Losses</a:t>
            </a:r>
          </a:p>
          <a:p>
            <a:pPr marL="1028700" lvl="2" indent="-171450"/>
            <a:endParaRPr lang="en-US" sz="1200" dirty="0" smtClean="0"/>
          </a:p>
          <a:p>
            <a:pPr marL="628650" lvl="1" indent="-171450"/>
            <a:endParaRPr lang="en-US" sz="1600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sz="1600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0" r="44816" b="55432"/>
          <a:stretch/>
        </p:blipFill>
        <p:spPr>
          <a:xfrm>
            <a:off x="152400" y="4267200"/>
            <a:ext cx="3429000" cy="22098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124200" y="4419600"/>
            <a:ext cx="5791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/>
              <a:t>Increasing Plenum Height</a:t>
            </a:r>
          </a:p>
          <a:p>
            <a:pPr marL="1028700" lvl="2" indent="-171450"/>
            <a:r>
              <a:rPr lang="en-US" sz="2000" dirty="0" smtClean="0"/>
              <a:t>Decreases Collisions</a:t>
            </a:r>
          </a:p>
          <a:p>
            <a:pPr marL="1028700" lvl="2" indent="-171450"/>
            <a:r>
              <a:rPr lang="en-US" sz="2000" dirty="0" smtClean="0"/>
              <a:t>Increase Duct Sizes </a:t>
            </a:r>
          </a:p>
          <a:p>
            <a:pPr marL="1028700" lvl="2" indent="-171450"/>
            <a:endParaRPr lang="en-US" sz="1200" dirty="0" smtClean="0"/>
          </a:p>
          <a:p>
            <a:pPr marL="628650" lvl="1" indent="-171450"/>
            <a:endParaRPr lang="en-US" sz="1600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sz="1600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743200" y="35052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2" indent="-171450"/>
            <a:r>
              <a:rPr lang="en-US" sz="2000" dirty="0"/>
              <a:t>10% Pressure Reduction = 15% Fan </a:t>
            </a:r>
            <a:r>
              <a:rPr lang="en-US" sz="2000" dirty="0" smtClean="0"/>
              <a:t>Energy Reduction</a:t>
            </a:r>
            <a:endParaRPr lang="en-US" sz="1200" dirty="0" smtClean="0"/>
          </a:p>
          <a:p>
            <a:pPr marL="628650" lvl="1" indent="-171450"/>
            <a:endParaRPr lang="en-US" sz="1600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sz="1600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815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Interpretation of Deliverable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Presentation Components</a:t>
            </a:r>
          </a:p>
          <a:p>
            <a:pPr lvl="1"/>
            <a:r>
              <a:rPr lang="en-US" dirty="0" err="1" smtClean="0"/>
              <a:t>BIM</a:t>
            </a:r>
            <a:r>
              <a:rPr lang="en-US" i="1" dirty="0" err="1" smtClean="0"/>
              <a:t>ception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Façade Redesign</a:t>
            </a:r>
          </a:p>
          <a:p>
            <a:pPr lvl="1"/>
            <a:r>
              <a:rPr lang="en-US" dirty="0" smtClean="0"/>
              <a:t>Plenum </a:t>
            </a:r>
            <a:r>
              <a:rPr lang="en-US" dirty="0" err="1" smtClean="0"/>
              <a:t>Coordinatinon</a:t>
            </a:r>
            <a:endParaRPr lang="en-US" dirty="0" smtClean="0"/>
          </a:p>
          <a:p>
            <a:pPr lvl="1"/>
            <a:r>
              <a:rPr lang="en-US" dirty="0" smtClean="0"/>
              <a:t>Semester Look Ahead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3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399"/>
          </a:xfrm>
        </p:spPr>
        <p:txBody>
          <a:bodyPr/>
          <a:lstStyle/>
          <a:p>
            <a:pPr algn="ctr"/>
            <a:r>
              <a:rPr lang="en-US" dirty="0" smtClean="0"/>
              <a:t>Efficient = Effective?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7924800" cy="2057400"/>
          </a:xfrm>
        </p:spPr>
        <p:txBody>
          <a:bodyPr>
            <a:normAutofit lnSpcReduction="10000"/>
          </a:bodyPr>
          <a:lstStyle/>
          <a:p>
            <a:pPr marL="628650" lvl="1" indent="-1714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Compromises and Conflicts</a:t>
            </a:r>
          </a:p>
          <a:p>
            <a:pPr marL="1085850" lvl="2" indent="-1714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Efficient Structure- Over 2ft vertical profile</a:t>
            </a:r>
          </a:p>
          <a:p>
            <a:pPr marL="1085850" lvl="2" indent="-1714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BIM models show field conflicts</a:t>
            </a:r>
          </a:p>
          <a:p>
            <a:pPr marL="1543050" lvl="3" indent="-171450" algn="l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High levels of congestion</a:t>
            </a:r>
          </a:p>
          <a:p>
            <a:pPr marL="1543050" lvl="3" indent="-171450" algn="l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Slab and beam penetrations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Reevaluation of floor system can address conflicts</a:t>
            </a:r>
          </a:p>
          <a:p>
            <a:pPr marL="1085850" lvl="2" indent="-1714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Reduction and/or </a:t>
            </a:r>
            <a:r>
              <a:rPr lang="en-US" sz="1600" dirty="0" err="1" smtClean="0">
                <a:solidFill>
                  <a:schemeClr val="tx1"/>
                </a:solidFill>
              </a:rPr>
              <a:t>ellimination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\\aeweb.coeaccess.psu.edu\BIMTeam12010\Tech Report 2\Struct\floor_coord_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6"/>
          <a:stretch/>
        </p:blipFill>
        <p:spPr bwMode="auto">
          <a:xfrm>
            <a:off x="1371600" y="3657600"/>
            <a:ext cx="6019800" cy="3096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283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399"/>
          </a:xfrm>
        </p:spPr>
        <p:txBody>
          <a:bodyPr/>
          <a:lstStyle/>
          <a:p>
            <a:pPr algn="ctr"/>
            <a:r>
              <a:rPr lang="en-US" dirty="0" smtClean="0"/>
              <a:t>Current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4474" y="990600"/>
            <a:ext cx="4648200" cy="3200400"/>
          </a:xfrm>
        </p:spPr>
        <p:txBody>
          <a:bodyPr>
            <a:normAutofit/>
          </a:bodyPr>
          <a:lstStyle/>
          <a:p>
            <a:pPr marL="628650" lvl="1" indent="-1714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Efficient Steel Framing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Beams based on least weight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Large 11ft deck spans between beams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Allowable space for MEP</a:t>
            </a:r>
          </a:p>
          <a:p>
            <a:pPr marL="1085850" lvl="2" indent="-1714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Routing in between framing</a:t>
            </a:r>
          </a:p>
          <a:p>
            <a:pPr marL="1085850" lvl="2" indent="-171450" algn="l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\\aeweb.coeaccess.psu.edu\BIMTeam12010\BIM Thesis Team 1\Structures\Steel Framing_edi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26" y="1219200"/>
            <a:ext cx="4483038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\\aeweb.coeaccess.psu.edu\BIMTeam12010\Tech Report 2\Struct\floor_coord_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14039" r="28444" b="34884"/>
          <a:stretch/>
        </p:blipFill>
        <p:spPr bwMode="auto">
          <a:xfrm>
            <a:off x="304800" y="4022642"/>
            <a:ext cx="4197948" cy="22257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0670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399"/>
          </a:xfrm>
        </p:spPr>
        <p:txBody>
          <a:bodyPr>
            <a:normAutofit/>
          </a:bodyPr>
          <a:lstStyle/>
          <a:p>
            <a:r>
              <a:rPr lang="en-US" dirty="0" smtClean="0"/>
              <a:t>Alternative Floor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219200"/>
            <a:ext cx="7924800" cy="2819400"/>
          </a:xfrm>
        </p:spPr>
        <p:txBody>
          <a:bodyPr>
            <a:normAutofit lnSpcReduction="10000"/>
          </a:bodyPr>
          <a:lstStyle/>
          <a:p>
            <a:pPr marL="628650" lvl="1" indent="-1714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Steel Options</a:t>
            </a:r>
          </a:p>
          <a:p>
            <a:pPr marL="1085850" lvl="2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Girder-slab- inefficient, impractical for this application</a:t>
            </a:r>
          </a:p>
          <a:p>
            <a:pPr marL="1085850" lvl="2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Precast Hollow Core Panel w/ composite beams</a:t>
            </a:r>
          </a:p>
          <a:p>
            <a:pPr marL="1085850" lvl="2" indent="-171450" algn="l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Concrete Options</a:t>
            </a:r>
          </a:p>
          <a:p>
            <a:pPr marL="1085850" lvl="2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One-way Joist and Girder</a:t>
            </a:r>
          </a:p>
          <a:p>
            <a:pPr marL="1085850" lvl="2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Flat plate</a:t>
            </a:r>
          </a:p>
          <a:p>
            <a:pPr marL="1085850" lvl="2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Flat Slab</a:t>
            </a:r>
          </a:p>
        </p:txBody>
      </p:sp>
    </p:spTree>
    <p:extLst>
      <p:ext uri="{BB962C8B-B14F-4D97-AF65-F5344CB8AC3E}">
        <p14:creationId xmlns:p14="http://schemas.microsoft.com/office/powerpoint/2010/main" val="912512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Precast Hollow Core w/</a:t>
            </a:r>
            <a:r>
              <a:rPr lang="en-US" sz="2800" dirty="0" err="1" smtClean="0"/>
              <a:t>Compoite</a:t>
            </a:r>
            <a:r>
              <a:rPr lang="en-US" sz="2800" dirty="0" smtClean="0"/>
              <a:t> Beams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7924800" cy="2509836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Advantages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Direct Comparison to existing composite beam design.</a:t>
            </a:r>
          </a:p>
          <a:p>
            <a:pPr marL="1657350" lvl="3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6in hollow core slab vs. 6 ¼ in </a:t>
            </a:r>
            <a:r>
              <a:rPr lang="en-US" sz="1400" dirty="0" err="1" smtClean="0">
                <a:solidFill>
                  <a:schemeClr val="tx1"/>
                </a:solidFill>
              </a:rPr>
              <a:t>deck+slab</a:t>
            </a:r>
            <a:endParaRPr lang="en-US" sz="1400" dirty="0">
              <a:solidFill>
                <a:schemeClr val="tx1"/>
              </a:solidFill>
            </a:endParaRPr>
          </a:p>
          <a:p>
            <a:pPr marL="1657350" lvl="3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Composite  action </a:t>
            </a:r>
            <a:r>
              <a:rPr lang="en-US" sz="1400" dirty="0">
                <a:solidFill>
                  <a:schemeClr val="tx1"/>
                </a:solidFill>
              </a:rPr>
              <a:t>-</a:t>
            </a:r>
            <a:r>
              <a:rPr lang="en-US" sz="1400" dirty="0" smtClean="0">
                <a:solidFill>
                  <a:schemeClr val="tx1"/>
                </a:solidFill>
              </a:rPr>
              <a:t> beam and slab</a:t>
            </a:r>
          </a:p>
          <a:p>
            <a:pPr marL="1657350" lvl="3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Flexibility for penetrations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Possible reductions in beam size</a:t>
            </a:r>
          </a:p>
          <a:p>
            <a:pPr marL="1657350" lvl="3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Larger compression zone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Schedule and cost reduction potential</a:t>
            </a:r>
          </a:p>
        </p:txBody>
      </p:sp>
      <p:pic>
        <p:nvPicPr>
          <p:cNvPr id="7" name="Picture 6" descr="\\aeweb.coeaccess.psu.edu\BIMTeam12010\BIM Thesis Team 1\Structures\hollow core composite bea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2778" r="1238" b="-1"/>
          <a:stretch/>
        </p:blipFill>
        <p:spPr bwMode="auto">
          <a:xfrm>
            <a:off x="1637915" y="3810000"/>
            <a:ext cx="5432911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4196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Flat Plate/ Flat Slab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371600"/>
            <a:ext cx="7924800" cy="5029200"/>
          </a:xfrm>
        </p:spPr>
        <p:txBody>
          <a:bodyPr>
            <a:normAutofit lnSpcReduction="10000"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Advantages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Monolithic Construction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Reduced profile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Slab flexible to penetrations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One structural plane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Most flexible for coordination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Eliminates MEP conflicts</a:t>
            </a:r>
            <a:endParaRPr lang="en-US" sz="14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Design Summary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8in slab with stud rails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8in total profile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24in columns assumed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11.95 CY concrete per bay</a:t>
            </a:r>
          </a:p>
          <a:p>
            <a:pPr marL="1200150" lvl="2" indent="-285750" algn="l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Flat Slab proven inefficient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Same 8in slab required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2.25in drop panels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13.65 CY per bay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Extra formwork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Larger vertical profile</a:t>
            </a:r>
          </a:p>
        </p:txBody>
      </p:sp>
      <p:pic>
        <p:nvPicPr>
          <p:cNvPr id="6" name="Picture 5" descr="\\aeweb.coeaccess.psu.edu\BIMTeam12010\BIM Thesis Team 1\Structures\Flat Plat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15" b="-1"/>
          <a:stretch/>
        </p:blipFill>
        <p:spPr bwMode="auto">
          <a:xfrm>
            <a:off x="4572022" y="1219200"/>
            <a:ext cx="4425953" cy="472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1171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39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Floor System and Whole Structure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7924800" cy="1981200"/>
          </a:xfrm>
        </p:spPr>
        <p:txBody>
          <a:bodyPr>
            <a:normAutofit lnSpcReduction="10000"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Floor system connects the elements of entire structure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Not all typical bays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Largest integration with cantilever system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Current steel framing integrated with steel trusses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Addition of diagonal braces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Floor system used to distribute loads horizontally</a:t>
            </a:r>
            <a:endParaRPr lang="en-US" sz="1400" dirty="0">
              <a:solidFill>
                <a:schemeClr val="tx1"/>
              </a:solidFill>
            </a:endParaRP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Design of floor system impacts design of truss system.</a:t>
            </a:r>
          </a:p>
        </p:txBody>
      </p:sp>
      <p:pic>
        <p:nvPicPr>
          <p:cNvPr id="5" name="Picture 4" descr="\\aeweb.coeaccess.psu.edu\BIMTeam12010\BIM Thesis Team 1\Structures\Cantilever-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/>
          <a:stretch/>
        </p:blipFill>
        <p:spPr bwMode="auto">
          <a:xfrm>
            <a:off x="1828800" y="3276600"/>
            <a:ext cx="5638800" cy="3343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7070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39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Cantilever Truss System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050" y="914400"/>
            <a:ext cx="7924800" cy="44958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Floor System will dictate material usage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One-way joist, flat slab need concrete columns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Steel framing needs steel columns</a:t>
            </a:r>
            <a:endParaRPr lang="en-US" sz="1400" dirty="0">
              <a:solidFill>
                <a:schemeClr val="tx1"/>
              </a:solidFill>
            </a:endParaRPr>
          </a:p>
          <a:p>
            <a:pPr marL="1200150" lvl="2" indent="-285750" algn="l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Current Options</a:t>
            </a:r>
            <a:endParaRPr lang="en-US" sz="1400" dirty="0">
              <a:solidFill>
                <a:schemeClr val="tx1"/>
              </a:solidFill>
            </a:endParaRPr>
          </a:p>
          <a:p>
            <a:pPr marL="1257300" lvl="2" indent="-342900" algn="l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All Steel System- Steel columns, beams, and steel truss</a:t>
            </a:r>
          </a:p>
          <a:p>
            <a:pPr marL="1714500" lvl="3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Metal deck vs. Hollow core floor</a:t>
            </a:r>
          </a:p>
          <a:p>
            <a:pPr marL="1257300" lvl="2" indent="-342900" algn="l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All Concrete System- concrete columns, floor system, concrete cantilever</a:t>
            </a:r>
          </a:p>
          <a:p>
            <a:pPr marL="1714500" lvl="3" indent="-3429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One-way joist vs. Flat Plate floor</a:t>
            </a:r>
            <a:endParaRPr lang="en-US" sz="1400" dirty="0">
              <a:solidFill>
                <a:schemeClr val="tx1"/>
              </a:solidFill>
            </a:endParaRPr>
          </a:p>
          <a:p>
            <a:pPr marL="1257300" lvl="2" indent="-342900" algn="l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Hybrid Systems- concrete and steel where most effective</a:t>
            </a:r>
          </a:p>
          <a:p>
            <a:pPr marL="1600200" lvl="3" indent="-228600" algn="l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</a:rPr>
              <a:t>All concrete building with steel cantilever system</a:t>
            </a:r>
          </a:p>
          <a:p>
            <a:pPr marL="2114550" lvl="4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Only trusses components are steel</a:t>
            </a:r>
          </a:p>
          <a:p>
            <a:pPr marL="2114550" lvl="4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Floor system formed around truss members</a:t>
            </a:r>
          </a:p>
          <a:p>
            <a:pPr marL="2114550" lvl="4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Large spans in cantilever pose issue for concrete floor systems</a:t>
            </a:r>
          </a:p>
          <a:p>
            <a:pPr marL="1600200" lvl="3" indent="-228600" algn="l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</a:rPr>
              <a:t>Three building Concept- Two concrete wings and the steel cantilever system</a:t>
            </a:r>
          </a:p>
        </p:txBody>
      </p:sp>
    </p:spTree>
    <p:extLst>
      <p:ext uri="{BB962C8B-B14F-4D97-AF65-F5344CB8AC3E}">
        <p14:creationId xmlns:p14="http://schemas.microsoft.com/office/powerpoint/2010/main" val="1303497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39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Three Building Concept</a:t>
            </a:r>
            <a:endParaRPr lang="en-US" sz="40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7924800" cy="15240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Advantages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Allows Design of three separate structures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Individual gravity and lateral systems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Efficiency of steel Trusses in Cantilever structure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Coordination benefits of concrete systems .</a:t>
            </a:r>
          </a:p>
          <a:p>
            <a:pPr lvl="2" algn="l"/>
            <a:endParaRPr lang="en-US" sz="10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\\aeweb.coeaccess.psu.edu\BIMTeam12010\BIM Thesis Team 1\Structures\3-BLD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t="15585" r="12407" b="27273"/>
          <a:stretch/>
        </p:blipFill>
        <p:spPr bwMode="auto">
          <a:xfrm>
            <a:off x="187462" y="3429000"/>
            <a:ext cx="8807169" cy="2438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0058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39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Structural Solution</a:t>
            </a:r>
            <a:endParaRPr lang="en-US" sz="40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7924800" cy="35814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Three Building System- Efficient and Effective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Concrete construction in wings- </a:t>
            </a:r>
            <a:r>
              <a:rPr lang="en-US" sz="1800" u="sng" dirty="0" smtClean="0">
                <a:solidFill>
                  <a:schemeClr val="tx1"/>
                </a:solidFill>
              </a:rPr>
              <a:t>focus on integration</a:t>
            </a:r>
          </a:p>
          <a:p>
            <a:pPr marL="1657350" lvl="3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Concrete columns</a:t>
            </a:r>
          </a:p>
          <a:p>
            <a:pPr marL="1657350" lvl="3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One-way joist vs. Flat Plate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Steel construction in Cantilever- </a:t>
            </a:r>
            <a:r>
              <a:rPr lang="en-US" sz="1800" u="sng" dirty="0" smtClean="0">
                <a:solidFill>
                  <a:schemeClr val="tx1"/>
                </a:solidFill>
              </a:rPr>
              <a:t>focus on practicality</a:t>
            </a:r>
          </a:p>
          <a:p>
            <a:pPr marL="1657350" lvl="3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Steel columns, beams, girders</a:t>
            </a:r>
          </a:p>
          <a:p>
            <a:pPr marL="1657350" lvl="3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composite beam design</a:t>
            </a:r>
          </a:p>
          <a:p>
            <a:pPr marL="1657350" lvl="3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Metal deck and slab vs. hollow core planks</a:t>
            </a:r>
          </a:p>
          <a:p>
            <a:pPr lvl="1" algn="l"/>
            <a:r>
              <a:rPr lang="en-US" sz="2200" dirty="0" smtClean="0">
                <a:solidFill>
                  <a:schemeClr val="tx1"/>
                </a:solidFill>
              </a:rPr>
              <a:t>(An all concrete and all steel option will be considered as well for unforeseen potential benefits)</a:t>
            </a:r>
          </a:p>
          <a:p>
            <a:pPr lvl="1" algn="l"/>
            <a:endParaRPr lang="en-US" sz="1400" dirty="0" smtClean="0">
              <a:solidFill>
                <a:schemeClr val="tx1"/>
              </a:solidFill>
            </a:endParaRPr>
          </a:p>
          <a:p>
            <a:pPr lvl="2" algn="l"/>
            <a:endParaRPr lang="en-US" sz="1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\\aeweb.coeaccess.psu.edu\BIMTeam12010\BIM Thesis Team 1\Structures\3-BLD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t="15585" r="12407" b="27273"/>
          <a:stretch/>
        </p:blipFill>
        <p:spPr bwMode="auto">
          <a:xfrm>
            <a:off x="135802" y="4267200"/>
            <a:ext cx="8807169" cy="2438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6314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Plenum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sz="2400" dirty="0" smtClean="0"/>
              <a:t>Plenum space was a large source of additional cost through conflicts and change orders</a:t>
            </a:r>
          </a:p>
          <a:p>
            <a:pPr lvl="1"/>
            <a:r>
              <a:rPr lang="en-US" sz="2400" dirty="0" smtClean="0"/>
              <a:t>A more efficiently designed space could lower conflicts, which would greatly reduce cost of change orders</a:t>
            </a:r>
          </a:p>
          <a:p>
            <a:pPr lvl="1"/>
            <a:r>
              <a:rPr lang="en-US" sz="2400" dirty="0" smtClean="0"/>
              <a:t>Like the façade, changes will have a ripple effect through all disciplines, which will have a corresponding effect on the construction of the building</a:t>
            </a:r>
          </a:p>
        </p:txBody>
      </p:sp>
    </p:spTree>
    <p:extLst>
      <p:ext uri="{BB962C8B-B14F-4D97-AF65-F5344CB8AC3E}">
        <p14:creationId xmlns:p14="http://schemas.microsoft.com/office/powerpoint/2010/main" val="36334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BIM</a:t>
            </a:r>
            <a:r>
              <a:rPr lang="en-US" i="1" dirty="0" err="1" smtClean="0"/>
              <a:t>ception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Integrated approach from the beginning</a:t>
            </a:r>
          </a:p>
          <a:p>
            <a:r>
              <a:rPr lang="en-US" sz="2400" dirty="0" smtClean="0"/>
              <a:t>Goal is to make the building more cost-effective and energy efficient</a:t>
            </a:r>
          </a:p>
          <a:p>
            <a:r>
              <a:rPr lang="en-US" sz="2400" dirty="0" smtClean="0"/>
              <a:t>Discussion of areas where improvements can be made</a:t>
            </a:r>
          </a:p>
          <a:p>
            <a:r>
              <a:rPr lang="en-US" sz="2400" dirty="0" smtClean="0"/>
              <a:t>Discussions led to focus on façade and plenum space</a:t>
            </a:r>
          </a:p>
          <a:p>
            <a:r>
              <a:rPr lang="en-US" sz="2400" dirty="0" smtClean="0"/>
              <a:t>These locations offer opportunities for everyone to get involved, and provide benefit to the building and its owner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7070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 vs.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Change in structure provides many changes to construction</a:t>
            </a:r>
          </a:p>
          <a:p>
            <a:pPr lvl="1"/>
            <a:r>
              <a:rPr lang="en-US" sz="2000" dirty="0" smtClean="0"/>
              <a:t>Steel requires fabrication and lead times, but erection is immediate and requires little additional time</a:t>
            </a:r>
          </a:p>
          <a:p>
            <a:pPr lvl="1"/>
            <a:r>
              <a:rPr lang="en-US" sz="2000" dirty="0" smtClean="0"/>
              <a:t>Concrete will not have lead times, but time </a:t>
            </a:r>
            <a:r>
              <a:rPr lang="en-US" sz="2000" dirty="0" smtClean="0"/>
              <a:t>required </a:t>
            </a:r>
            <a:r>
              <a:rPr lang="en-US" sz="2000" dirty="0" smtClean="0"/>
              <a:t>for forming, rebar, pouring and curing can be extensive</a:t>
            </a:r>
          </a:p>
          <a:p>
            <a:pPr lvl="1"/>
            <a:r>
              <a:rPr lang="en-US" sz="2000" dirty="0" smtClean="0"/>
              <a:t>Use of concrete can reduce time required for cranes, but will increase labor required for placement</a:t>
            </a:r>
          </a:p>
          <a:p>
            <a:pPr lvl="1"/>
            <a:r>
              <a:rPr lang="en-US" sz="2000" dirty="0" smtClean="0"/>
              <a:t>Cost comparison is undetermined at this point</a:t>
            </a:r>
          </a:p>
          <a:p>
            <a:pPr lvl="2"/>
            <a:r>
              <a:rPr lang="en-US" sz="1600" dirty="0" smtClean="0"/>
              <a:t>Material cost of concrete is lower, but labor will be higher</a:t>
            </a:r>
          </a:p>
          <a:p>
            <a:pPr lvl="2"/>
            <a:r>
              <a:rPr lang="en-US" sz="1600" dirty="0" smtClean="0"/>
              <a:t>Overall benefits to cost and construction can outweigh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72660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Three-Building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Constructing a building of both concrete and steel</a:t>
            </a:r>
          </a:p>
          <a:p>
            <a:r>
              <a:rPr lang="en-US" dirty="0" smtClean="0"/>
              <a:t>Sequencing of trades to eliminate risks to safety and schedule</a:t>
            </a:r>
          </a:p>
          <a:p>
            <a:r>
              <a:rPr lang="en-US" dirty="0" smtClean="0"/>
              <a:t>Logistics of placing steel and concrete</a:t>
            </a:r>
          </a:p>
          <a:p>
            <a:r>
              <a:rPr lang="en-US" dirty="0" smtClean="0"/>
              <a:t>Intersection of the steel and concrete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77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of Construction</a:t>
            </a:r>
            <a:endParaRPr lang="en-US" dirty="0"/>
          </a:p>
        </p:txBody>
      </p:sp>
      <p:pic>
        <p:nvPicPr>
          <p:cNvPr id="6" name="Content Placeholder 3" descr="http://www.engr.psu.edu/ae/thesis/BIMTeam32010/images/building_statistics/CM/initiallo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562600" cy="4267200"/>
          </a:xfrm>
          <a:prstGeom prst="rect">
            <a:avLst/>
          </a:prstGeom>
          <a:ln>
            <a:solidFill>
              <a:sysClr val="windowText" lastClr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462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Schedule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Coordination of ductwork with new structural system</a:t>
            </a:r>
          </a:p>
          <a:p>
            <a:pPr lvl="1"/>
            <a:r>
              <a:rPr lang="en-US" sz="2000" dirty="0" smtClean="0"/>
              <a:t>Reduction of field work due to increased plenum space</a:t>
            </a:r>
          </a:p>
          <a:p>
            <a:pPr lvl="1"/>
            <a:r>
              <a:rPr lang="en-US" sz="2000" dirty="0" smtClean="0"/>
              <a:t>Reduced collisions in field leading to lower costs/less change orders</a:t>
            </a:r>
          </a:p>
          <a:p>
            <a:pPr lvl="1"/>
            <a:r>
              <a:rPr lang="en-US" sz="2000" dirty="0" smtClean="0"/>
              <a:t>Redesigned system to take advantage of additional space</a:t>
            </a:r>
          </a:p>
          <a:p>
            <a:pPr lvl="2"/>
            <a:r>
              <a:rPr lang="en-US" sz="1600" dirty="0" smtClean="0"/>
              <a:t>Higher upfront cost vs. lower lifecycle cost due to reduced energy consumption</a:t>
            </a:r>
          </a:p>
          <a:p>
            <a:pPr lvl="2"/>
            <a:endParaRPr lang="en-US" sz="1600" dirty="0"/>
          </a:p>
          <a:p>
            <a:r>
              <a:rPr lang="en-US" sz="2400" dirty="0" smtClean="0"/>
              <a:t>Electrical coordination in plenum</a:t>
            </a:r>
          </a:p>
          <a:p>
            <a:pPr lvl="1"/>
            <a:r>
              <a:rPr lang="en-US" sz="2000" dirty="0" smtClean="0"/>
              <a:t>Potential to remove conduit from plenum space</a:t>
            </a:r>
          </a:p>
          <a:p>
            <a:pPr lvl="2"/>
            <a:r>
              <a:rPr lang="en-US" sz="1600" dirty="0" smtClean="0"/>
              <a:t>Reduction of collisions in field leading to lower costs/less change orders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940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Semester Look Ahead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6705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Lay out BIM Execution Plan </a:t>
            </a:r>
          </a:p>
          <a:p>
            <a:r>
              <a:rPr lang="en-US" sz="2400" dirty="0" smtClean="0"/>
              <a:t>Plan Processes to Achieve Integrated Solutions</a:t>
            </a:r>
          </a:p>
          <a:p>
            <a:r>
              <a:rPr lang="en-US" sz="2400" dirty="0" smtClean="0"/>
              <a:t>Begin to Analyze Design Options</a:t>
            </a:r>
          </a:p>
          <a:p>
            <a:r>
              <a:rPr lang="en-US" sz="2400" dirty="0" smtClean="0"/>
              <a:t>Life Cycle Cost Analyses</a:t>
            </a:r>
          </a:p>
          <a:p>
            <a:r>
              <a:rPr lang="en-US" sz="2400" dirty="0" smtClean="0"/>
              <a:t>System Selection and Evaluation </a:t>
            </a:r>
          </a:p>
          <a:p>
            <a:endParaRPr lang="en-US" sz="2400" dirty="0"/>
          </a:p>
          <a:p>
            <a:r>
              <a:rPr lang="en-US" sz="2400" dirty="0" smtClean="0"/>
              <a:t>Questions?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7524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69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One-Way Joist and Girder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361420"/>
            <a:ext cx="7924800" cy="4429780"/>
          </a:xfrm>
        </p:spPr>
        <p:txBody>
          <a:bodyPr>
            <a:no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Advantages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Monolithic Construction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Reduced profile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Slab flexible to penetrations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Usable space in-between joists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Girders serve as lateral load collectors</a:t>
            </a:r>
          </a:p>
          <a:p>
            <a:pPr marL="1200150" lvl="2" indent="-285750" algn="l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Design Summary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4.5in slab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Joists – 30/6 w/ 8in pans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36in x 8in girders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12.5in total profile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24in columns assumed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9.00 CY concrete per bay</a:t>
            </a:r>
          </a:p>
        </p:txBody>
      </p:sp>
      <p:pic>
        <p:nvPicPr>
          <p:cNvPr id="8" name="Picture 7" descr="\\aeweb.coeaccess.psu.edu\BIMTeam12010\BIM Thesis Team 1\Structures\One-Wa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75"/>
          <a:stretch/>
        </p:blipFill>
        <p:spPr bwMode="auto">
          <a:xfrm>
            <a:off x="4565838" y="1394758"/>
            <a:ext cx="4511180" cy="4701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3139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39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All Concrete Building Option</a:t>
            </a:r>
            <a:endParaRPr lang="en-US" sz="3600" dirty="0"/>
          </a:p>
        </p:txBody>
      </p:sp>
      <p:pic>
        <p:nvPicPr>
          <p:cNvPr id="4" name="Picture 3" descr="\\aeweb.coeaccess.psu.edu\BIMTeam12010\BIM Thesis Team 1\Structures\Cantilever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5410200" cy="322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\\aeweb.coeaccess.psu.edu\BIMTeam12010\BIM Thesis Team 1\Structures\Flat Pla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15" b="-1"/>
          <a:stretch/>
        </p:blipFill>
        <p:spPr bwMode="auto">
          <a:xfrm>
            <a:off x="6204072" y="2063923"/>
            <a:ext cx="2939927" cy="3138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413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Façade Redesign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4382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façade offers opportunities for everyone to get involved.</a:t>
            </a:r>
          </a:p>
          <a:p>
            <a:r>
              <a:rPr lang="en-US" sz="2400" dirty="0" smtClean="0"/>
              <a:t>Integrated approach to see how we can have an effect on the façade, and what these changes would affect for each of us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799"/>
            <a:ext cx="3873500" cy="290512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799"/>
            <a:ext cx="377816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39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EXISTING Overhang study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4953000" cy="4114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4953000" cy="304800"/>
          </a:xfrm>
        </p:spPr>
        <p:txBody>
          <a:bodyPr>
            <a:normAutofit fontScale="92500" lnSpcReduction="20000"/>
          </a:bodyPr>
          <a:lstStyle/>
          <a:p>
            <a:pPr marL="742950" lvl="1" indent="-285750"/>
            <a:r>
              <a:rPr lang="en-US" sz="1800" b="1" dirty="0" err="1" smtClean="0">
                <a:solidFill>
                  <a:schemeClr val="tx1"/>
                </a:solidFill>
              </a:rPr>
              <a:t>Bigler</a:t>
            </a:r>
            <a:r>
              <a:rPr lang="en-US" sz="1800" b="1" dirty="0" smtClean="0">
                <a:solidFill>
                  <a:schemeClr val="tx1"/>
                </a:solidFill>
              </a:rPr>
              <a:t> Road Summer Morning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Bigler Summer -  Top View_s2_RGB_v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1143000"/>
            <a:ext cx="1832477" cy="1521955"/>
          </a:xfrm>
          <a:prstGeom prst="rect">
            <a:avLst/>
          </a:prstGeom>
        </p:spPr>
      </p:pic>
      <p:pic>
        <p:nvPicPr>
          <p:cNvPr id="6" name="Picture 5" descr="Bigler Summer -  Top View_s2_RGB_v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0" y="2743200"/>
            <a:ext cx="1834835" cy="1524000"/>
          </a:xfrm>
          <a:prstGeom prst="rect">
            <a:avLst/>
          </a:prstGeom>
        </p:spPr>
      </p:pic>
      <p:pic>
        <p:nvPicPr>
          <p:cNvPr id="7" name="Picture 6" descr="Bigler Summer -  Top View_s2_RGB_v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7800" y="4343400"/>
            <a:ext cx="1834835" cy="1524000"/>
          </a:xfrm>
          <a:prstGeom prst="rect">
            <a:avLst/>
          </a:prstGeom>
        </p:spPr>
      </p:pic>
      <p:pic>
        <p:nvPicPr>
          <p:cNvPr id="8" name="Picture 7" descr="Bigler Summer -  Top View_s2_RGB_v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56765" y="1143000"/>
            <a:ext cx="1834835" cy="1524000"/>
          </a:xfrm>
          <a:prstGeom prst="rect">
            <a:avLst/>
          </a:prstGeom>
        </p:spPr>
      </p:pic>
      <p:pic>
        <p:nvPicPr>
          <p:cNvPr id="9" name="Picture 8" descr="Bigler Summer -  Top View_s2_RGB_v1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56765" y="2743200"/>
            <a:ext cx="1834835" cy="1524000"/>
          </a:xfrm>
          <a:prstGeom prst="rect">
            <a:avLst/>
          </a:prstGeom>
        </p:spPr>
      </p:pic>
      <p:pic>
        <p:nvPicPr>
          <p:cNvPr id="10" name="Picture 9" descr="Bigler Summer -  Top View_s2_RGB_v1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56765" y="4343400"/>
            <a:ext cx="1834835" cy="152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179095">
            <a:off x="2039202" y="2569334"/>
            <a:ext cx="506210" cy="195332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2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39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EXISTING Overhang study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4953000" cy="4114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4953000" cy="304800"/>
          </a:xfrm>
        </p:spPr>
        <p:txBody>
          <a:bodyPr>
            <a:normAutofit fontScale="92500" lnSpcReduction="20000"/>
          </a:bodyPr>
          <a:lstStyle/>
          <a:p>
            <a:pPr marL="742950" lvl="1" indent="-285750"/>
            <a:r>
              <a:rPr lang="en-US" sz="1800" b="1" dirty="0" smtClean="0">
                <a:solidFill>
                  <a:schemeClr val="tx1"/>
                </a:solidFill>
              </a:rPr>
              <a:t>Pollock Road Winter Evening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7611470">
            <a:off x="1958061" y="3897233"/>
            <a:ext cx="506210" cy="195332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igler Summer -  Top View_s2_RGB_v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1143000"/>
            <a:ext cx="1834835" cy="1535585"/>
          </a:xfrm>
          <a:prstGeom prst="rect">
            <a:avLst/>
          </a:prstGeom>
        </p:spPr>
      </p:pic>
      <p:pic>
        <p:nvPicPr>
          <p:cNvPr id="14" name="Picture 13" descr="Bigler Summer -  Top View_s2_RGB_v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0" y="2743200"/>
            <a:ext cx="1834835" cy="1535585"/>
          </a:xfrm>
          <a:prstGeom prst="rect">
            <a:avLst/>
          </a:prstGeom>
        </p:spPr>
      </p:pic>
      <p:pic>
        <p:nvPicPr>
          <p:cNvPr id="15" name="Picture 14" descr="Bigler Summer -  Top View_s2_RGB_v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7800" y="4343400"/>
            <a:ext cx="1834835" cy="1535585"/>
          </a:xfrm>
          <a:prstGeom prst="rect">
            <a:avLst/>
          </a:prstGeom>
        </p:spPr>
      </p:pic>
      <p:pic>
        <p:nvPicPr>
          <p:cNvPr id="17" name="Picture 16" descr="Bigler Summer -  Top View_s2_RGB_v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2800" y="1143000"/>
            <a:ext cx="1834835" cy="1535585"/>
          </a:xfrm>
          <a:prstGeom prst="rect">
            <a:avLst/>
          </a:prstGeom>
        </p:spPr>
      </p:pic>
      <p:pic>
        <p:nvPicPr>
          <p:cNvPr id="18" name="Picture 17" descr="Bigler Summer -  Top View_s2_RGB_v1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2800" y="2743200"/>
            <a:ext cx="1834835" cy="1535585"/>
          </a:xfrm>
          <a:prstGeom prst="rect">
            <a:avLst/>
          </a:prstGeom>
        </p:spPr>
      </p:pic>
      <p:pic>
        <p:nvPicPr>
          <p:cNvPr id="20" name="Picture 19" descr="Bigler Summer -  Top View_s2_RGB_v1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62800" y="4343400"/>
            <a:ext cx="1834835" cy="15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4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91439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EXISTING Overhang study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4953000" cy="304800"/>
          </a:xfrm>
        </p:spPr>
        <p:txBody>
          <a:bodyPr>
            <a:normAutofit fontScale="92500" lnSpcReduction="20000"/>
          </a:bodyPr>
          <a:lstStyle/>
          <a:p>
            <a:pPr marL="742950" lvl="1" indent="-285750"/>
            <a:r>
              <a:rPr lang="en-US" sz="1800" b="1" dirty="0" smtClean="0">
                <a:solidFill>
                  <a:schemeClr val="tx1"/>
                </a:solidFill>
              </a:rPr>
              <a:t>Pollock </a:t>
            </a:r>
            <a:r>
              <a:rPr lang="en-US" sz="1800" b="1" dirty="0" smtClean="0"/>
              <a:t>Road  Summer Evening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pic>
        <p:nvPicPr>
          <p:cNvPr id="27" name="Picture 26" descr="Bigler Summer -  Top View_s2_RGB_v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1834835" cy="1535585"/>
          </a:xfrm>
          <a:prstGeom prst="rect">
            <a:avLst/>
          </a:prstGeom>
        </p:spPr>
      </p:pic>
      <p:pic>
        <p:nvPicPr>
          <p:cNvPr id="28" name="Picture 27" descr="Bigler Summer -  Top View_s2_RGB_v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276600"/>
            <a:ext cx="1834835" cy="1535585"/>
          </a:xfrm>
          <a:prstGeom prst="rect">
            <a:avLst/>
          </a:prstGeom>
        </p:spPr>
      </p:pic>
      <p:pic>
        <p:nvPicPr>
          <p:cNvPr id="29" name="Picture 28" descr="Bigler Summer -  Top View_s2_RGB_v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" y="4876800"/>
            <a:ext cx="1834835" cy="1535585"/>
          </a:xfrm>
          <a:prstGeom prst="rect">
            <a:avLst/>
          </a:prstGeom>
        </p:spPr>
      </p:pic>
      <p:pic>
        <p:nvPicPr>
          <p:cNvPr id="30" name="Picture 29" descr="Bigler Summer -  Top View_s2_RGB_v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62200" y="1676400"/>
            <a:ext cx="1834835" cy="1535585"/>
          </a:xfrm>
          <a:prstGeom prst="rect">
            <a:avLst/>
          </a:prstGeom>
        </p:spPr>
      </p:pic>
      <p:pic>
        <p:nvPicPr>
          <p:cNvPr id="31" name="Picture 30" descr="Bigler Summer -  Top View_s2_RGB_v1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62200" y="3276600"/>
            <a:ext cx="1834835" cy="1535585"/>
          </a:xfrm>
          <a:prstGeom prst="rect">
            <a:avLst/>
          </a:prstGeom>
        </p:spPr>
      </p:pic>
      <p:pic>
        <p:nvPicPr>
          <p:cNvPr id="32" name="Picture 31" descr="Bigler Summer -  Top View_s2_RGB_v1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62200" y="4876800"/>
            <a:ext cx="1834835" cy="1535585"/>
          </a:xfrm>
          <a:prstGeom prst="rect">
            <a:avLst/>
          </a:prstGeom>
        </p:spPr>
      </p:pic>
      <p:pic>
        <p:nvPicPr>
          <p:cNvPr id="33" name="Picture 32" descr="Bigler Summer -  Top View_s2_RGB_v1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00600" y="1676400"/>
            <a:ext cx="1834835" cy="1535585"/>
          </a:xfrm>
          <a:prstGeom prst="rect">
            <a:avLst/>
          </a:prstGeom>
        </p:spPr>
      </p:pic>
      <p:pic>
        <p:nvPicPr>
          <p:cNvPr id="34" name="Picture 33" descr="Bigler Summer -  Top View_s2_RGB_v1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00600" y="3276600"/>
            <a:ext cx="1834835" cy="1535585"/>
          </a:xfrm>
          <a:prstGeom prst="rect">
            <a:avLst/>
          </a:prstGeom>
        </p:spPr>
      </p:pic>
      <p:pic>
        <p:nvPicPr>
          <p:cNvPr id="35" name="Picture 34" descr="Bigler Summer -  Top View_s2_RGB_v1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00600" y="4876800"/>
            <a:ext cx="1834835" cy="1535585"/>
          </a:xfrm>
          <a:prstGeom prst="rect">
            <a:avLst/>
          </a:prstGeom>
        </p:spPr>
      </p:pic>
      <p:pic>
        <p:nvPicPr>
          <p:cNvPr id="36" name="Picture 35" descr="Bigler Summer -  Top View_s2_RGB_v1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05600" y="1676400"/>
            <a:ext cx="1834835" cy="1535585"/>
          </a:xfrm>
          <a:prstGeom prst="rect">
            <a:avLst/>
          </a:prstGeom>
        </p:spPr>
      </p:pic>
      <p:pic>
        <p:nvPicPr>
          <p:cNvPr id="37" name="Picture 36" descr="Bigler Summer -  Top View_s2_RGB_v1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05600" y="3276600"/>
            <a:ext cx="1834835" cy="1535585"/>
          </a:xfrm>
          <a:prstGeom prst="rect">
            <a:avLst/>
          </a:prstGeom>
        </p:spPr>
      </p:pic>
      <p:pic>
        <p:nvPicPr>
          <p:cNvPr id="38" name="Picture 37" descr="Bigler Summer -  Top View_s2_RGB_v1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05600" y="4876800"/>
            <a:ext cx="1834835" cy="15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9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1752600"/>
            <a:ext cx="5257800" cy="3048000"/>
          </a:xfrm>
        </p:spPr>
        <p:txBody>
          <a:bodyPr anchor="t">
            <a:normAutofit lnSpcReduction="10000"/>
          </a:bodyPr>
          <a:lstStyle/>
          <a:p>
            <a:pPr marL="742950" lvl="1" indent="-285750" algn="l"/>
            <a:r>
              <a:rPr lang="en-US" sz="1800" b="1" dirty="0" smtClean="0"/>
              <a:t>Option 1 – Existing with new shades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Glazing properties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Bottom up shades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Shade properties</a:t>
            </a:r>
          </a:p>
          <a:p>
            <a:pPr marL="742950" lvl="1" indent="-285750" algn="l">
              <a:buFont typeface="Wingdings" pitchFamily="2" charset="2"/>
              <a:buChar char="§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742950" lvl="1" indent="-285750" algn="l"/>
            <a:r>
              <a:rPr lang="en-US" sz="1800" b="1" dirty="0" smtClean="0"/>
              <a:t>Positives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View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Keeps Architects theme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742950" lvl="1" indent="-285750" algn="l"/>
            <a:r>
              <a:rPr lang="en-US" sz="1800" b="1" dirty="0" smtClean="0"/>
              <a:t>Coordination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Mechanical Engineer to select appropriate material properties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/>
          <a:srcRect l="13974" r="3183"/>
          <a:stretch>
            <a:fillRect/>
          </a:stretch>
        </p:blipFill>
        <p:spPr bwMode="auto">
          <a:xfrm>
            <a:off x="533400" y="1785660"/>
            <a:ext cx="2495034" cy="286254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Façade- daylighting</a:t>
            </a:r>
            <a:endParaRPr kumimoji="0" lang="en-US" sz="3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715000" y="2971800"/>
            <a:ext cx="3505200" cy="2133600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optimized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Doesn’t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address façade specific  considerations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66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6781800" cy="4343400"/>
          </a:xfrm>
        </p:spPr>
        <p:txBody>
          <a:bodyPr anchor="t">
            <a:normAutofit lnSpcReduction="10000"/>
          </a:bodyPr>
          <a:lstStyle/>
          <a:p>
            <a:pPr marL="742950" lvl="1" indent="-285750" algn="l"/>
            <a:r>
              <a:rPr lang="en-US" sz="1800" b="1" dirty="0" smtClean="0"/>
              <a:t>Option 2 – Altering Light shelf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Façade specific?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Glazing properties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Shade properties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Position of light shelf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One large one VS multiple smaller ones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Extend within the space.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Wingdings" pitchFamily="2" charset="2"/>
              <a:buChar char="§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742950" lvl="1" indent="-285750" algn="l"/>
            <a:r>
              <a:rPr lang="en-US" sz="1800" b="1" dirty="0" smtClean="0"/>
              <a:t>Positives	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Optimize the system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Keeps Architects theme? 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742950" lvl="1" indent="-285750" algn="l"/>
            <a:r>
              <a:rPr lang="en-US" sz="1800" b="1" dirty="0" smtClean="0"/>
              <a:t>Coordination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Mechanical Engineer to select appropriate material properties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/>
              <a:t>Structural Engineer to for supporting the shelves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Construction Manager to see schedule changes and cost associated with a façade specif</a:t>
            </a:r>
            <a:r>
              <a:rPr lang="en-US" sz="1400" b="1" dirty="0" smtClean="0"/>
              <a:t>ic decision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Façade- daylighting</a:t>
            </a:r>
            <a:endParaRPr kumimoji="0" lang="en-US" sz="3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407495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2725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1465</Words>
  <Application>Microsoft Office PowerPoint</Application>
  <PresentationFormat>On-screen Show (4:3)</PresentationFormat>
  <Paragraphs>291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The Millennium Science Complex</vt:lpstr>
      <vt:lpstr>Presentation Overview</vt:lpstr>
      <vt:lpstr>BIMception Approach</vt:lpstr>
      <vt:lpstr>Façade Redesign</vt:lpstr>
      <vt:lpstr>EXISTING Overhang study</vt:lpstr>
      <vt:lpstr>EXISTING Overhang study</vt:lpstr>
      <vt:lpstr>EXISTING Overhang study</vt:lpstr>
      <vt:lpstr>PowerPoint Presentation</vt:lpstr>
      <vt:lpstr>PowerPoint Presentation</vt:lpstr>
      <vt:lpstr>PowerPoint Presentation</vt:lpstr>
      <vt:lpstr>Daylighting and Solar Load</vt:lpstr>
      <vt:lpstr>Façade Composition</vt:lpstr>
      <vt:lpstr>Façade- Structural</vt:lpstr>
      <vt:lpstr>Construction of the Façade</vt:lpstr>
      <vt:lpstr>Construction of the Façade</vt:lpstr>
      <vt:lpstr>Construction of the Façade</vt:lpstr>
      <vt:lpstr>Construction of the Façade</vt:lpstr>
      <vt:lpstr>Ceiling Plenum Integration</vt:lpstr>
      <vt:lpstr>Static Pressure Losses From Compromised Duct Layout</vt:lpstr>
      <vt:lpstr>Efficient = Effective?</vt:lpstr>
      <vt:lpstr>Current Structure</vt:lpstr>
      <vt:lpstr>Alternative Floor Systems</vt:lpstr>
      <vt:lpstr>Precast Hollow Core w/Compoite Beams</vt:lpstr>
      <vt:lpstr>Flat Plate/ Flat Slab</vt:lpstr>
      <vt:lpstr>Floor System and Whole Structure</vt:lpstr>
      <vt:lpstr>Cantilever Truss System</vt:lpstr>
      <vt:lpstr>Three Building Concept</vt:lpstr>
      <vt:lpstr>Structural Solution</vt:lpstr>
      <vt:lpstr>Plenum Coordination</vt:lpstr>
      <vt:lpstr>Steel vs. Concrete</vt:lpstr>
      <vt:lpstr>Three-Building Approach</vt:lpstr>
      <vt:lpstr>Logistics of Construction</vt:lpstr>
      <vt:lpstr>Cost and Schedule Implications</vt:lpstr>
      <vt:lpstr>Semester Look Ahead </vt:lpstr>
      <vt:lpstr>Appendix</vt:lpstr>
      <vt:lpstr>One-Way Joist and Girder</vt:lpstr>
      <vt:lpstr>All Concrete Building Option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J Pfund</dc:creator>
  <cp:lastModifiedBy>Stephen J Pfund</cp:lastModifiedBy>
  <cp:revision>44</cp:revision>
  <dcterms:created xsi:type="dcterms:W3CDTF">2010-10-31T18:53:08Z</dcterms:created>
  <dcterms:modified xsi:type="dcterms:W3CDTF">2010-11-01T19:17:35Z</dcterms:modified>
</cp:coreProperties>
</file>